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9144000"/>
  <p:notesSz cx="6858000" cy="9144000"/>
  <p:embeddedFontLst>
    <p:embeddedFont>
      <p:font typeface="EB Garamon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BGaramond-bold.fntdata"/><Relationship Id="rId30" Type="http://schemas.openxmlformats.org/officeDocument/2006/relationships/font" Target="fonts/EBGaramond-regular.fntdata"/><Relationship Id="rId11" Type="http://schemas.openxmlformats.org/officeDocument/2006/relationships/slide" Target="slides/slide6.xml"/><Relationship Id="rId33" Type="http://schemas.openxmlformats.org/officeDocument/2006/relationships/font" Target="fonts/EBGaramond-boldItalic.fntdata"/><Relationship Id="rId10" Type="http://schemas.openxmlformats.org/officeDocument/2006/relationships/slide" Target="slides/slide5.xml"/><Relationship Id="rId32" Type="http://schemas.openxmlformats.org/officeDocument/2006/relationships/font" Target="fonts/EBGaramond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35d922445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35d92244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01ff811b3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01ff811b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35ef8cccf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35ef8cccf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35ef8cccf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35ef8ccc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01ff811b3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01ff811b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01ff811b3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01ff811b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35ef8cccf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35ef8ccc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635d922445_2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635d922445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01ff811b3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01ff811b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01ff811b3_0_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01ff811b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01ff811b3_0_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01ff811b3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01ff811b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01ff811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01ff811b3_0_8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01ff811b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01ff811b3_0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01ff811b3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635d922445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635d92244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01ff811b3_0_1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01ff811b3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01ff811b3_0_1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01ff811b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01ff811b3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01ff811b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01ff811b3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01ff811b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01ff811b3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01ff811b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01ff811b3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01ff811b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35ef8cccf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35ef8ccc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35ef8cccf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35ef8ccc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01ff811b3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01ff811b3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/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 rot="5400000">
            <a:off x="2309019" y="-251619"/>
            <a:ext cx="452596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43" name="Google Shape;43;p7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49" name="Google Shape;49;p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62" name="Google Shape;62;p10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63" name="Google Shape;63;p10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64" name="Google Shape;64;p10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apollo.auto/devcenter/courselist.html?target=2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apollo.auto/devcenter/courselist.html?target=2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0.png"/><Relationship Id="rId7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kaggle.com/dansbecker/transfer-learning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hlink"/>
                </a:solidFill>
                <a:latin typeface="EB Garamond"/>
                <a:ea typeface="EB Garamond"/>
                <a:cs typeface="EB Garamond"/>
                <a:sym typeface="EB Garamond"/>
                <a:hlinkClick r:id="rId3"/>
              </a:rPr>
              <a:t>Apollo HD Map Construction</a:t>
            </a:r>
            <a:endParaRPr sz="57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24" y="1003139"/>
            <a:ext cx="8769167" cy="32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/>
          <p:nvPr/>
        </p:nvSpPr>
        <p:spPr>
          <a:xfrm>
            <a:off x="1961900" y="4913450"/>
            <a:ext cx="53997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Labeling Pipeline</a:t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Advantages of 3D labeling</a:t>
            </a:r>
            <a:endParaRPr/>
          </a:p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just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First, objects often project into several images of the video sequence, thus lowering annotation efforts considerably.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just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Further, the obtained 2D instance annotations are temporally coherent as they are associated with a single object in 3D.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just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And finally, our 3D annotations might be useful by themselves for reasoning in 3D or to enrich 2D annotations with approximate 3D geometry.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457200" y="615000"/>
            <a:ext cx="8229600" cy="551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just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To speed up the process of 3D labeling, the point clouds are pre-segmented using PointNet++.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just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To speed up the process of 2D labeling, a CNN network is trained for movable objects to pre-segment the images.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CNN related to resnet.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Lane Segmentation</a:t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This gigantic dataset of total size &gt;250GB aims to label all the lane markings on the roads.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It contains 35 labels for road markings.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 Data structure is same as in Scene Parsing dataset.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highlight>
                  <a:srgbClr val="FFFFFF"/>
                </a:highlight>
                <a:latin typeface="EB Garamond"/>
                <a:ea typeface="EB Garamond"/>
                <a:cs typeface="EB Garamond"/>
                <a:sym typeface="EB Garamond"/>
              </a:rPr>
              <a:t>The segmentation results can be directly used for HD Maps construction or updating process.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6"/>
          <p:cNvPicPr preferRelativeResize="0"/>
          <p:nvPr/>
        </p:nvPicPr>
        <p:blipFill rotWithShape="1">
          <a:blip r:embed="rId3">
            <a:alphaModFix/>
          </a:blip>
          <a:srcRect b="71347" l="16343" r="16511" t="8833"/>
          <a:stretch/>
        </p:blipFill>
        <p:spPr>
          <a:xfrm>
            <a:off x="152400" y="1124673"/>
            <a:ext cx="8892700" cy="37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/>
        </p:nvSpPr>
        <p:spPr>
          <a:xfrm>
            <a:off x="1423675" y="5399600"/>
            <a:ext cx="61983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Examples of Colored Images with corresponding labels</a:t>
            </a:r>
            <a:endParaRPr sz="1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00" y="-14975"/>
            <a:ext cx="3811788" cy="640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6825" y="-2252"/>
            <a:ext cx="4583150" cy="129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5325" y="1288805"/>
            <a:ext cx="4583150" cy="509793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31700" y="6453275"/>
            <a:ext cx="87282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"/>
                <a:ea typeface="EB Garamond"/>
                <a:cs typeface="EB Garamond"/>
                <a:sym typeface="EB Garamond"/>
              </a:rPr>
              <a:t>Lane Markings :	Scene Parsing					vs				Lane Segmentation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hlink"/>
                </a:solidFill>
                <a:latin typeface="EB Garamond"/>
                <a:ea typeface="EB Garamond"/>
                <a:cs typeface="EB Garamond"/>
                <a:sym typeface="EB Garamond"/>
                <a:hlinkClick r:id="rId3"/>
              </a:rPr>
              <a:t>Apollo Perception</a:t>
            </a:r>
            <a:endParaRPr sz="36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YOLO</a:t>
            </a:r>
            <a:endParaRPr/>
          </a:p>
        </p:txBody>
      </p:sp>
      <p:sp>
        <p:nvSpPr>
          <p:cNvPr id="183" name="Google Shape;183;p2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A new approach to object detection. Highly accurate and fast algorithm. 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Actually used by apollo in perception module.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444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Prior work on object detection repurposes classifiers to perform detection. Instead, YOLO frames object detection as a regression problem to spatially separated bounding boxes and associated class probabilities.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About 1000X faster than R-CNN and 100X faster than fast R-CNN.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041" y="846876"/>
            <a:ext cx="8887425" cy="215064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0"/>
          <p:cNvSpPr txBox="1"/>
          <p:nvPr/>
        </p:nvSpPr>
        <p:spPr>
          <a:xfrm>
            <a:off x="381975" y="3958550"/>
            <a:ext cx="8368500" cy="16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The YOLO Detection System. Processing images with YOLO is simple and straightforward. Our system (1) resizes the input image to 448 × 448, (2) runs a single convolutional network on the image, and (3) thresholds the resulting detections by the model’s confidence.</a:t>
            </a:r>
            <a:endParaRPr sz="20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905" y="187111"/>
            <a:ext cx="8276375" cy="554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1"/>
          <p:cNvSpPr txBox="1"/>
          <p:nvPr/>
        </p:nvSpPr>
        <p:spPr>
          <a:xfrm>
            <a:off x="468775" y="5573230"/>
            <a:ext cx="8276400" cy="12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The Model</a:t>
            </a:r>
            <a:r>
              <a:rPr lang="en-US"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- YOLO system models detection as a regression problem. It divides the image into an S × S grid and for each grid cell predicts B bounding boxes, confidence for those boxes, and C class probabilities.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ApolloScape Datasets</a:t>
            </a:r>
            <a:endParaRPr/>
          </a:p>
        </p:txBody>
      </p:sp>
      <p:sp>
        <p:nvSpPr>
          <p:cNvPr id="90" name="Google Shape;90;p14"/>
          <p:cNvSpPr txBox="1"/>
          <p:nvPr>
            <p:ph idx="1" type="body"/>
          </p:nvPr>
        </p:nvSpPr>
        <p:spPr>
          <a:xfrm>
            <a:off x="318304" y="1600200"/>
            <a:ext cx="41148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EB Garamond"/>
              <a:buAutoNum type="arabicPeriod"/>
            </a:pPr>
            <a:r>
              <a:rPr lang="en-US" sz="3000">
                <a:latin typeface="EB Garamond"/>
                <a:ea typeface="EB Garamond"/>
                <a:cs typeface="EB Garamond"/>
                <a:sym typeface="EB Garamond"/>
              </a:rPr>
              <a:t>Scene Parsing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EB Garamond"/>
              <a:buAutoNum type="arabicPeriod"/>
            </a:pPr>
            <a:r>
              <a:rPr lang="en-US" sz="3000">
                <a:latin typeface="EB Garamond"/>
                <a:ea typeface="EB Garamond"/>
                <a:cs typeface="EB Garamond"/>
                <a:sym typeface="EB Garamond"/>
              </a:rPr>
              <a:t>3D Car Instance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EB Garamond"/>
              <a:buAutoNum type="arabicPeriod"/>
            </a:pPr>
            <a:r>
              <a:rPr lang="en-US" sz="3000">
                <a:latin typeface="EB Garamond"/>
                <a:ea typeface="EB Garamond"/>
                <a:cs typeface="EB Garamond"/>
                <a:sym typeface="EB Garamond"/>
              </a:rPr>
              <a:t>Lane Segmentation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EB Garamond"/>
              <a:buAutoNum type="arabicPeriod"/>
            </a:pPr>
            <a:r>
              <a:rPr lang="en-US" sz="3000">
                <a:latin typeface="EB Garamond"/>
                <a:ea typeface="EB Garamond"/>
                <a:cs typeface="EB Garamond"/>
                <a:sym typeface="EB Garamond"/>
              </a:rPr>
              <a:t>Self Localization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EB Garamond"/>
              <a:buAutoNum type="arabicPeriod"/>
            </a:pPr>
            <a:r>
              <a:rPr lang="en-US" sz="3000">
                <a:latin typeface="EB Garamond"/>
                <a:ea typeface="EB Garamond"/>
                <a:cs typeface="EB Garamond"/>
                <a:sym typeface="EB Garamond"/>
              </a:rPr>
              <a:t>Trajectory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EB Garamond"/>
              <a:buAutoNum type="arabicPeriod"/>
            </a:pPr>
            <a:r>
              <a:rPr lang="en-US" sz="3000">
                <a:latin typeface="EB Garamond"/>
                <a:ea typeface="EB Garamond"/>
                <a:cs typeface="EB Garamond"/>
                <a:sym typeface="EB Garamond"/>
              </a:rPr>
              <a:t>3D Lidar Object Detection and Tracking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-419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Font typeface="EB Garamond"/>
              <a:buAutoNum type="arabicPeriod"/>
            </a:pPr>
            <a:r>
              <a:rPr lang="en-US" sz="3000">
                <a:latin typeface="EB Garamond"/>
                <a:ea typeface="EB Garamond"/>
                <a:cs typeface="EB Garamond"/>
                <a:sym typeface="EB Garamond"/>
              </a:rPr>
              <a:t>Stereo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400"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4689676" y="1450694"/>
            <a:ext cx="41148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800">
                <a:latin typeface="EB Garamond"/>
                <a:ea typeface="EB Garamond"/>
                <a:cs typeface="EB Garamond"/>
                <a:sym typeface="EB Garamond"/>
              </a:rPr>
              <a:t>Some other datasets-</a:t>
            </a:r>
            <a:endParaRPr sz="2800">
              <a:latin typeface="EB Garamond"/>
              <a:ea typeface="EB Garamond"/>
              <a:cs typeface="EB Garamond"/>
              <a:sym typeface="EB Garamo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EB Garamond"/>
              <a:buAutoNum type="arabicPeriod"/>
            </a:pPr>
            <a:r>
              <a:rPr lang="en-US" sz="2300">
                <a:latin typeface="EB Garamond"/>
                <a:ea typeface="EB Garamond"/>
                <a:cs typeface="EB Garamond"/>
                <a:sym typeface="EB Garamond"/>
              </a:rPr>
              <a:t>Laser Point Cloud Obstacle Detection and Classification</a:t>
            </a:r>
            <a:endParaRPr sz="2300">
              <a:latin typeface="EB Garamond"/>
              <a:ea typeface="EB Garamond"/>
              <a:cs typeface="EB Garamond"/>
              <a:sym typeface="EB Garamo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EB Garamond"/>
              <a:buAutoNum type="arabicPeriod"/>
            </a:pPr>
            <a:r>
              <a:rPr lang="en-US" sz="2300">
                <a:latin typeface="EB Garamond"/>
                <a:ea typeface="EB Garamond"/>
                <a:cs typeface="EB Garamond"/>
                <a:sym typeface="EB Garamond"/>
              </a:rPr>
              <a:t>Traffic Light Detection</a:t>
            </a:r>
            <a:endParaRPr sz="2300">
              <a:latin typeface="EB Garamond"/>
              <a:ea typeface="EB Garamond"/>
              <a:cs typeface="EB Garamond"/>
              <a:sym typeface="EB Garamo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EB Garamond"/>
              <a:buAutoNum type="arabicPeriod"/>
            </a:pPr>
            <a:r>
              <a:rPr lang="en-US" sz="2300">
                <a:latin typeface="EB Garamond"/>
                <a:ea typeface="EB Garamond"/>
                <a:cs typeface="EB Garamond"/>
                <a:sym typeface="EB Garamond"/>
              </a:rPr>
              <a:t>Road Hackers</a:t>
            </a:r>
            <a:endParaRPr sz="2300">
              <a:latin typeface="EB Garamond"/>
              <a:ea typeface="EB Garamond"/>
              <a:cs typeface="EB Garamond"/>
              <a:sym typeface="EB Garamo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EB Garamond"/>
              <a:buAutoNum type="arabicPeriod"/>
            </a:pPr>
            <a:r>
              <a:rPr lang="en-US" sz="2300">
                <a:latin typeface="EB Garamond"/>
                <a:ea typeface="EB Garamond"/>
                <a:cs typeface="EB Garamond"/>
                <a:sym typeface="EB Garamond"/>
              </a:rPr>
              <a:t>Image-Based Obstacle Detection and Classification</a:t>
            </a:r>
            <a:endParaRPr sz="2300">
              <a:latin typeface="EB Garamond"/>
              <a:ea typeface="EB Garamond"/>
              <a:cs typeface="EB Garamond"/>
              <a:sym typeface="EB Garamo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EB Garamond"/>
              <a:buAutoNum type="arabicPeriod"/>
            </a:pPr>
            <a:r>
              <a:rPr lang="en-US" sz="2300">
                <a:latin typeface="EB Garamond"/>
                <a:ea typeface="EB Garamond"/>
                <a:cs typeface="EB Garamond"/>
                <a:sym typeface="EB Garamond"/>
              </a:rPr>
              <a:t>Obstacle Trajectory Prediction</a:t>
            </a:r>
            <a:endParaRPr sz="2300">
              <a:latin typeface="EB Garamond"/>
              <a:ea typeface="EB Garamond"/>
              <a:cs typeface="EB Garamond"/>
              <a:sym typeface="EB Garamo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EB Garamond"/>
              <a:buAutoNum type="arabicPeriod"/>
            </a:pPr>
            <a:r>
              <a:rPr lang="en-US" sz="2300">
                <a:latin typeface="EB Garamond"/>
                <a:ea typeface="EB Garamond"/>
                <a:cs typeface="EB Garamond"/>
                <a:sym typeface="EB Garamond"/>
              </a:rPr>
              <a:t>Scene Analysis</a:t>
            </a:r>
            <a:endParaRPr sz="2300">
              <a:latin typeface="EB Garamond"/>
              <a:ea typeface="EB Garamond"/>
              <a:cs typeface="EB Garamond"/>
              <a:sym typeface="EB Garamond"/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Font typeface="EB Garamond"/>
              <a:buAutoNum type="arabicPeriod"/>
            </a:pPr>
            <a:r>
              <a:rPr lang="en-US" sz="2300">
                <a:latin typeface="EB Garamond"/>
                <a:ea typeface="EB Garamond"/>
                <a:cs typeface="EB Garamond"/>
                <a:sym typeface="EB Garamond"/>
              </a:rPr>
              <a:t>Apollo-SouthBay</a:t>
            </a:r>
            <a:endParaRPr sz="37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470700" y="6024625"/>
            <a:ext cx="8333700" cy="792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700"/>
              <a:t>The aim is understand all the datasets and find appropriate AI architectures to solve the problem posed by each dataset</a:t>
            </a:r>
            <a:endParaRPr sz="1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YOLO label format</a:t>
            </a:r>
            <a:endParaRPr/>
          </a:p>
        </p:txBody>
      </p:sp>
      <p:sp>
        <p:nvSpPr>
          <p:cNvPr id="201" name="Google Shape;201;p32"/>
          <p:cNvSpPr txBox="1"/>
          <p:nvPr>
            <p:ph idx="1" type="body"/>
          </p:nvPr>
        </p:nvSpPr>
        <p:spPr>
          <a:xfrm>
            <a:off x="457200" y="1305046"/>
            <a:ext cx="8229600" cy="5389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The YOLO format of labeling is as follows - 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/>
              <a:t>class_number box1_x1_ratio box1_y1_ratio box1_width_ratio</a:t>
            </a:r>
            <a:r>
              <a:rPr lang="en-US" sz="1600"/>
              <a:t> </a:t>
            </a:r>
            <a:r>
              <a:rPr lang="en-US" sz="1600"/>
              <a:t>box1_height_ratio</a:t>
            </a:r>
            <a:endParaRPr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class_number box2_x1_ratio box2_y1_ratio box2_width_ratio</a:t>
            </a:r>
            <a:r>
              <a:rPr lang="en-US" sz="1600"/>
              <a:t> </a:t>
            </a:r>
            <a:r>
              <a:rPr lang="en-US" sz="1600"/>
              <a:t>box2_height_ratio</a:t>
            </a:r>
            <a:endParaRPr sz="16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	</a:t>
            </a:r>
            <a:endParaRPr sz="18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Let dW and dH be the inverse of the width and height of the image respectively. 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If values xmin, xmax, ymin and ymax are known, the above values are given as-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AutoNum type="arabicPeriod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x1_ratio = (xmin + xmax)/2 * dW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AutoNum type="arabicPeriod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y1_ratio = (ymin + ymax)/2 * dH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AutoNum type="arabicPeriod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width_ratio = (xmax - xmin) * dW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AutoNum type="arabicPeriod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height_ratio = (ymax - ymin) * dH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9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434800" cy="124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14783"/>
            <a:ext cx="7868851" cy="79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648" y="2430987"/>
            <a:ext cx="8994749" cy="90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3486086"/>
            <a:ext cx="5248275" cy="25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53075" y="3486086"/>
            <a:ext cx="3438526" cy="2901681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3"/>
          <p:cNvSpPr txBox="1"/>
          <p:nvPr/>
        </p:nvSpPr>
        <p:spPr>
          <a:xfrm>
            <a:off x="190975" y="6163525"/>
            <a:ext cx="50523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latin typeface="EB Garamond"/>
                <a:ea typeface="EB Garamond"/>
                <a:cs typeface="EB Garamond"/>
                <a:sym typeface="EB Garamond"/>
              </a:rPr>
              <a:t>Running Pre-Trained YOLO</a:t>
            </a:r>
            <a:endParaRPr sz="19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hlink"/>
                </a:solidFill>
                <a:latin typeface="EB Garamond"/>
                <a:ea typeface="EB Garamond"/>
                <a:cs typeface="EB Garamond"/>
                <a:sym typeface="EB Garamond"/>
                <a:hlinkClick r:id="rId3"/>
              </a:rPr>
              <a:t>Transfer Learning</a:t>
            </a:r>
            <a:endParaRPr sz="36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Custom Dataset YOLO</a:t>
            </a:r>
            <a:endParaRPr/>
          </a:p>
        </p:txBody>
      </p:sp>
      <p:sp>
        <p:nvSpPr>
          <p:cNvPr id="222" name="Google Shape;222;p35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Few edits in the .cfg file - 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619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AutoNum type="arabicPeriod"/>
            </a:pPr>
            <a:r>
              <a:rPr lang="en-US" sz="2100">
                <a:latin typeface="EB Garamond"/>
                <a:ea typeface="EB Garamond"/>
                <a:cs typeface="EB Garamond"/>
                <a:sym typeface="EB Garamond"/>
              </a:rPr>
              <a:t>Uncomment the lines 5,6, and 7 and change the training batch to 64 and subdivisions to 2.</a:t>
            </a:r>
            <a:endParaRPr sz="2100">
              <a:latin typeface="EB Garamond"/>
              <a:ea typeface="EB Garamond"/>
              <a:cs typeface="EB Garamond"/>
              <a:sym typeface="EB Garamond"/>
            </a:endParaRPr>
          </a:p>
          <a:p>
            <a:pPr indent="-3619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AutoNum type="arabicPeriod"/>
            </a:pPr>
            <a:r>
              <a:rPr lang="en-US" sz="2100">
                <a:latin typeface="EB Garamond"/>
                <a:ea typeface="EB Garamond"/>
                <a:cs typeface="EB Garamond"/>
                <a:sym typeface="EB Garamond"/>
              </a:rPr>
              <a:t>Change the number of filters for convolutional layer "[convolution]" just before every yolo output "[yolo]" such that the number of filters= #anchors x (5 + #ofclasses)= 3x(5+1)= 18. The number 5 is the count of parameters center_x, center_y, width, height, and objectness Score. So, change the lines 127 and 171 to "filters=18".</a:t>
            </a:r>
            <a:endParaRPr sz="2100">
              <a:latin typeface="EB Garamond"/>
              <a:ea typeface="EB Garamond"/>
              <a:cs typeface="EB Garamond"/>
              <a:sym typeface="EB Garamond"/>
            </a:endParaRPr>
          </a:p>
          <a:p>
            <a:pPr indent="-3619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EB Garamond"/>
              <a:buAutoNum type="arabicPeriod"/>
            </a:pPr>
            <a:r>
              <a:rPr lang="en-US" sz="2100">
                <a:latin typeface="EB Garamond"/>
                <a:ea typeface="EB Garamond"/>
                <a:cs typeface="EB Garamond"/>
                <a:sym typeface="EB Garamond"/>
              </a:rPr>
              <a:t>For every yolo layer [yolo] change the number of classes to 1 as in lines 135 and 177.</a:t>
            </a:r>
            <a:endParaRPr sz="21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 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80701" cy="48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6"/>
          <p:cNvSpPr txBox="1"/>
          <p:nvPr/>
        </p:nvSpPr>
        <p:spPr>
          <a:xfrm>
            <a:off x="625025" y="5330150"/>
            <a:ext cx="7639200" cy="8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EB Garamond"/>
                <a:ea typeface="EB Garamond"/>
                <a:cs typeface="EB Garamond"/>
                <a:sym typeface="EB Garamond"/>
              </a:rPr>
              <a:t>Custom YOLO - Snowman Detector</a:t>
            </a:r>
            <a:endParaRPr sz="30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Scene Parsing Dataset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For various autonomous car applications like 2D/3D scene understanding, localization, transfer learning and driver simulation.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444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Font typeface="EB Garamond"/>
              <a:buChar char="•"/>
            </a:pPr>
            <a:r>
              <a:rPr b="1" lang="en-US" sz="2400">
                <a:latin typeface="EB Garamond"/>
                <a:ea typeface="EB Garamond"/>
                <a:cs typeface="EB Garamond"/>
                <a:sym typeface="EB Garamond"/>
              </a:rPr>
              <a:t>Class Labels - </a:t>
            </a: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25 labels, 28 more for lane markings.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Contains pixel level and instance level segmented scene images, pixel level segmented lane marking pictures and stored depth maps to provide complete information about a scene.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979" y="659740"/>
            <a:ext cx="8798051" cy="421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/>
          <p:nvPr/>
        </p:nvSpPr>
        <p:spPr>
          <a:xfrm>
            <a:off x="2517503" y="5903090"/>
            <a:ext cx="46878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latin typeface="EB Garamond"/>
                <a:ea typeface="EB Garamond"/>
                <a:cs typeface="EB Garamond"/>
                <a:sym typeface="EB Garamond"/>
              </a:rPr>
              <a:t>Structure of Scene Parsing Dataset</a:t>
            </a:r>
            <a:endParaRPr b="1" sz="23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618800" cy="66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/>
        </p:nvSpPr>
        <p:spPr>
          <a:xfrm>
            <a:off x="7031625" y="763925"/>
            <a:ext cx="1805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Simple Color image</a:t>
            </a:r>
            <a:endParaRPr/>
          </a:p>
        </p:txBody>
      </p:sp>
      <p:sp>
        <p:nvSpPr>
          <p:cNvPr id="111" name="Google Shape;111;p17"/>
          <p:cNvSpPr txBox="1"/>
          <p:nvPr/>
        </p:nvSpPr>
        <p:spPr>
          <a:xfrm>
            <a:off x="6888879" y="2687245"/>
            <a:ext cx="2556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Pixel Level Segmentation</a:t>
            </a:r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7353792" y="4923094"/>
            <a:ext cx="1223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Depth Image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457200" y="2031430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sample json + sample instance level seg image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EB Garamond"/>
                <a:ea typeface="EB Garamond"/>
                <a:cs typeface="EB Garamond"/>
                <a:sym typeface="EB Garamond"/>
              </a:rPr>
              <a:t>There is only one pose file (i.e., pose.txt) for each camera and each record. This pose file c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EB Garamond"/>
                <a:ea typeface="EB Garamond"/>
                <a:cs typeface="EB Garamond"/>
                <a:sym typeface="EB Garamond"/>
              </a:rPr>
              <a:t>o</a:t>
            </a: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EB Garamond"/>
                <a:ea typeface="EB Garamond"/>
                <a:cs typeface="EB Garamond"/>
                <a:sym typeface="EB Garamond"/>
              </a:rPr>
              <a:t>ntains all the extrinsic parameters for all the images of the corresponding camera and record. The format of each line in the pose file is as follows:</a:t>
            </a:r>
            <a:endParaRPr sz="2300">
              <a:solidFill>
                <a:srgbClr val="000000"/>
              </a:solidFill>
              <a:highlight>
                <a:srgbClr val="FFFFFF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just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highlight>
                <a:srgbClr val="FFFFFF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just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000000"/>
                </a:solidFill>
                <a:highlight>
                  <a:srgbClr val="FFFFFF"/>
                </a:highlight>
                <a:latin typeface="EB Garamond"/>
                <a:ea typeface="EB Garamond"/>
                <a:cs typeface="EB Garamond"/>
                <a:sym typeface="EB Garamond"/>
              </a:rPr>
              <a:t>r00 r01 r02 t0 r10 r11 r12 t1 r20 r21 r22 t2 0 0 0 1 image_name</a:t>
            </a:r>
            <a:endParaRPr sz="2300">
              <a:solidFill>
                <a:srgbClr val="000000"/>
              </a:solidFill>
              <a:highlight>
                <a:srgbClr val="FFFFFF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1002025" y="273275"/>
            <a:ext cx="66759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latin typeface="EB Garamond"/>
                <a:ea typeface="EB Garamond"/>
                <a:cs typeface="EB Garamond"/>
                <a:sym typeface="EB Garamond"/>
              </a:rPr>
              <a:t>POSE FILE</a:t>
            </a:r>
            <a:endParaRPr sz="46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"/>
                <a:ea typeface="EB Garamond"/>
                <a:cs typeface="EB Garamond"/>
                <a:sym typeface="EB Garamond"/>
              </a:rPr>
              <a:t>Depth Image Format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50">
                <a:solidFill>
                  <a:srgbClr val="000000"/>
                </a:solidFill>
                <a:highlight>
                  <a:srgbClr val="FFFFFF"/>
                </a:highlight>
                <a:latin typeface="EB Garamond"/>
                <a:ea typeface="EB Garamond"/>
                <a:cs typeface="EB Garamond"/>
                <a:sym typeface="EB Garamond"/>
              </a:rPr>
              <a:t>In the depth image, the depth value is save as unsigned short int format. It can be easily read in OpenCV as:</a:t>
            </a:r>
            <a:endParaRPr sz="1850">
              <a:solidFill>
                <a:srgbClr val="000000"/>
              </a:solidFill>
              <a:highlight>
                <a:srgbClr val="FFFFFF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-US" sz="1750">
                <a:solidFill>
                  <a:srgbClr val="000000"/>
                </a:solidFill>
                <a:highlight>
                  <a:srgbClr val="FFFFFF"/>
                </a:highlight>
                <a:latin typeface="EB Garamond"/>
                <a:ea typeface="EB Garamond"/>
                <a:cs typeface="EB Garamond"/>
                <a:sym typeface="EB Garamond"/>
              </a:rPr>
              <a:t>cv::Mat depth_u16 = cv::imread ( depth_path, CV_LOAD_IMAGE_ANYDEPTH);</a:t>
            </a:r>
            <a:endParaRPr b="1" sz="1750">
              <a:solidFill>
                <a:srgbClr val="000000"/>
              </a:solidFill>
              <a:highlight>
                <a:srgbClr val="FFFFFF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50">
              <a:solidFill>
                <a:srgbClr val="000000"/>
              </a:solidFill>
              <a:highlight>
                <a:srgbClr val="FFFFFF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50">
                <a:solidFill>
                  <a:srgbClr val="000000"/>
                </a:solidFill>
                <a:highlight>
                  <a:srgbClr val="FFFFFF"/>
                </a:highlight>
                <a:latin typeface="EB Garamond"/>
                <a:ea typeface="EB Garamond"/>
                <a:cs typeface="EB Garamond"/>
                <a:sym typeface="EB Garamond"/>
              </a:rPr>
              <a:t>The absolute depth value in meter can be obtained as-</a:t>
            </a:r>
            <a:endParaRPr sz="1850">
              <a:solidFill>
                <a:srgbClr val="000000"/>
              </a:solidFill>
              <a:highlight>
                <a:srgbClr val="FFFFFF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50">
                <a:solidFill>
                  <a:srgbClr val="000000"/>
                </a:solidFill>
                <a:highlight>
                  <a:srgbClr val="FFFFFF"/>
                </a:highlight>
                <a:latin typeface="EB Garamond"/>
                <a:ea typeface="EB Garamond"/>
                <a:cs typeface="EB Garamond"/>
                <a:sym typeface="EB Garamond"/>
              </a:rPr>
              <a:t>double depth_value = depth_u16.at(row, col) / 200.00;</a:t>
            </a:r>
            <a:endParaRPr b="1" sz="1850">
              <a:solidFill>
                <a:srgbClr val="000000"/>
              </a:solidFill>
              <a:highlight>
                <a:srgbClr val="FFFFFF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40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Labeling Process</a:t>
            </a:r>
            <a:endParaRPr/>
          </a:p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Labeling process has 2 parts-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9144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1. 3D labeling for static background objects.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9144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2. 2D labeling for moving objects.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9144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Moving objects produce a distorted poind cloud. Hence, 2D labeling. Hence, removed before 3D labeling.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3D labels are projected to 2D, combined with 2D labels to produce final pixel level segmentation.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Font typeface="EB Garamond"/>
              <a:buChar char="•"/>
            </a:pPr>
            <a:r>
              <a:rPr lang="en-US" sz="2400">
                <a:latin typeface="EB Garamond"/>
                <a:ea typeface="EB Garamond"/>
                <a:cs typeface="EB Garamond"/>
                <a:sym typeface="EB Garamond"/>
              </a:rPr>
              <a:t>Faulty annotations are handled manually.</a:t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